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12" r:id="rId1"/>
  </p:sldMasterIdLst>
  <p:notesMasterIdLst>
    <p:notesMasterId r:id="rId12"/>
  </p:notesMasterIdLst>
  <p:handoutMasterIdLst>
    <p:handoutMasterId r:id="rId13"/>
  </p:handoutMasterIdLst>
  <p:sldIdLst>
    <p:sldId id="256" r:id="rId2"/>
    <p:sldId id="1144" r:id="rId3"/>
    <p:sldId id="271" r:id="rId4"/>
    <p:sldId id="358" r:id="rId5"/>
    <p:sldId id="305" r:id="rId6"/>
    <p:sldId id="347" r:id="rId7"/>
    <p:sldId id="348" r:id="rId8"/>
    <p:sldId id="314" r:id="rId9"/>
    <p:sldId id="342" r:id="rId10"/>
    <p:sldId id="352" r:id="rId11"/>
  </p:sldIdLst>
  <p:sldSz cx="9144000" cy="6858000" type="screen4x3"/>
  <p:notesSz cx="6858000" cy="9144000"/>
  <p:defaultTextStyle>
    <a:defPPr>
      <a:defRPr lang="fa-I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anose="020B0602030504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CC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howGuides="1">
      <p:cViewPr>
        <p:scale>
          <a:sx n="113" d="100"/>
          <a:sy n="113" d="100"/>
        </p:scale>
        <p:origin x="147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DEF0649-4AF9-4650-B806-A71867C4DF41}" type="datetimeFigureOut">
              <a:rPr lang="en-US"/>
              <a:pPr>
                <a:defRPr/>
              </a:pPr>
              <a:t>1/23/2024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E84A6E-80E0-4126-881E-B264AFDF1D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F404C24A-9624-4C7F-AA23-B40EB70C68C1}" type="datetimeFigureOut">
              <a:rPr lang="en-US"/>
              <a:pPr>
                <a:defRPr/>
              </a:pPr>
              <a:t>1/23/2024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81B250D-35F7-45FA-A91A-AA47C7B95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39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36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33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30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" name="Freeform 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Hexagon 1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Hexagon 16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64274A3E-D60F-4604-99D1-25EB9E63B8C5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F6EA3A6-ED20-46F3-863B-E4D2F256A67A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39550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24E2-4808-49C7-9687-C5BCF8397337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43775-9F04-4B2D-90E4-1874BFFB39B1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44177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75345-DCF4-457C-A625-925221052C05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EBD59-B837-4CF8-8A1D-5C093818FB02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301766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48060-A459-4EE4-BDB6-B3F4D626B6A3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0765B-026D-4EE2-A839-3B42305B8A0F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287085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ADF4B-CDF3-4E11-990F-EA30E4867AC7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3A7EE-36E5-43BA-AB60-56DEFAF57BD6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36521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539F-7098-40EF-8EB3-755CFC1689A9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D59E7-C1C7-4311-9083-1D1553C2893C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0327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96E1C-7ED5-41F7-873F-CFB1C92C182B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C376B-C07E-48A1-BA93-A8D0A3F0899A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8759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E9DAA-73CC-49A6-80A5-ADFBBC91778A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2429F-0E5D-4765-B72C-FE1614A53D56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104071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0E8F9-BF79-461B-9D7A-EE808743B1B4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E1AC-185A-419C-9DC9-C5699686A277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8276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4F804-71CA-43C1-BE55-205E4BD463B9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D39F-6214-4B37-9699-F38A5FA05E51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086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61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40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37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34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31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Hexagon 1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Hexagon 1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Hexagon 1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Hexagon 1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Hexagon 1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8" name="Hexagon 17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" name="Hexagon 18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Hexagon 19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1" name="Hexagon 20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2" name="Hexagon 21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" name="Hexagon 22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4" name="Hexagon 23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5" name="Hexagon 24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Hexagon 25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4" name="Rectangle 4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FAF66-12E7-43C9-860A-E698795439BF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B60B-E61C-426F-940A-54F9B6737A27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  <p:extLst>
      <p:ext uri="{BB962C8B-B14F-4D97-AF65-F5344CB8AC3E}">
        <p14:creationId xmlns:p14="http://schemas.microsoft.com/office/powerpoint/2010/main" val="389344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DDAF7"/>
            </a:gs>
            <a:gs pos="62000">
              <a:srgbClr val="749FBB"/>
            </a:gs>
            <a:gs pos="100000">
              <a:srgbClr val="608DA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rgbClr val="FEFEFE"/>
                </a:solidFill>
                <a:cs typeface="Arial" charset="0"/>
              </a:defRPr>
            </a:lvl1pPr>
          </a:lstStyle>
          <a:p>
            <a:pPr>
              <a:defRPr/>
            </a:pPr>
            <a:fld id="{4E7C2C15-3CAA-4191-8A11-13F40F18CCCC}" type="datetimeFigureOut">
              <a:rPr lang="fa-IR"/>
              <a:pPr>
                <a:defRPr/>
              </a:pPr>
              <a:t>13/07/1445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schemeClr val="accent1"/>
                </a:solidFill>
                <a:cs typeface="Arial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59E3EF3A-32D9-4B2E-B044-7FE3452A9FD9}" type="slidenum">
              <a:rPr lang="fa-IR" altLang="en-US"/>
              <a:pPr>
                <a:defRPr/>
              </a:pPr>
              <a:t>‹#›</a:t>
            </a:fld>
            <a:endParaRPr lang="fa-I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459" r:id="rId2"/>
    <p:sldLayoutId id="2147484460" r:id="rId3"/>
    <p:sldLayoutId id="2147484461" r:id="rId4"/>
    <p:sldLayoutId id="2147484462" r:id="rId5"/>
    <p:sldLayoutId id="2147484463" r:id="rId6"/>
    <p:sldLayoutId id="2147484464" r:id="rId7"/>
    <p:sldLayoutId id="2147484468" r:id="rId8"/>
    <p:sldLayoutId id="2147484469" r:id="rId9"/>
    <p:sldLayoutId id="2147484465" r:id="rId10"/>
    <p:sldLayoutId id="214748446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  <a:cs typeface="Tahom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anose="05020102010507070707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6013" y="1052513"/>
            <a:ext cx="2376487" cy="351155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fa-IR" sz="4000" dirty="0">
                <a:solidFill>
                  <a:schemeClr val="tx1"/>
                </a:solidFill>
              </a:rPr>
              <a:t/>
            </a:r>
            <a:br>
              <a:rPr lang="fa-IR" sz="4000" dirty="0">
                <a:solidFill>
                  <a:schemeClr val="tx1"/>
                </a:solidFill>
              </a:rPr>
            </a:br>
            <a:r>
              <a:rPr lang="fa-IR" sz="4000" dirty="0">
                <a:solidFill>
                  <a:schemeClr val="tx1"/>
                </a:solidFill>
              </a:rPr>
              <a:t/>
            </a:r>
            <a:br>
              <a:rPr lang="fa-IR" sz="4000" dirty="0">
                <a:solidFill>
                  <a:schemeClr val="tx1"/>
                </a:solidFill>
              </a:rPr>
            </a:br>
            <a:r>
              <a:rPr lang="fa-IR" sz="4000" dirty="0">
                <a:solidFill>
                  <a:schemeClr val="tx1"/>
                </a:solidFill>
              </a:rPr>
              <a:t/>
            </a:r>
            <a:br>
              <a:rPr lang="fa-IR" sz="4000" dirty="0">
                <a:solidFill>
                  <a:schemeClr val="tx1"/>
                </a:solidFill>
              </a:rPr>
            </a:br>
            <a:r>
              <a:rPr lang="fa-IR" sz="3000" dirty="0">
                <a:solidFill>
                  <a:schemeClr val="tx1"/>
                </a:solidFill>
                <a:cs typeface="B Titr" pitchFamily="2" charset="-78"/>
              </a:rPr>
              <a:t>نام شرکت</a:t>
            </a:r>
            <a:br>
              <a:rPr lang="fa-IR" sz="3000" dirty="0">
                <a:solidFill>
                  <a:schemeClr val="tx1"/>
                </a:solidFill>
                <a:cs typeface="B Titr" pitchFamily="2" charset="-78"/>
              </a:rPr>
            </a:br>
            <a:r>
              <a:rPr lang="fa-IR" sz="3000" dirty="0">
                <a:solidFill>
                  <a:schemeClr val="tx1"/>
                </a:solidFill>
                <a:cs typeface="B Titr" pitchFamily="2" charset="-78"/>
              </a:rPr>
              <a:t/>
            </a:r>
            <a:br>
              <a:rPr lang="fa-IR" sz="3000" dirty="0">
                <a:solidFill>
                  <a:schemeClr val="tx1"/>
                </a:solidFill>
                <a:cs typeface="B Titr" pitchFamily="2" charset="-78"/>
              </a:rPr>
            </a:br>
            <a:r>
              <a:rPr lang="en-US" sz="3000" dirty="0">
                <a:solidFill>
                  <a:schemeClr val="tx1"/>
                </a:solidFill>
                <a:cs typeface="B Titr" pitchFamily="2" charset="-78"/>
              </a:rPr>
              <a:t/>
            </a:r>
            <a:br>
              <a:rPr lang="en-US" sz="3000" dirty="0">
                <a:solidFill>
                  <a:schemeClr val="tx1"/>
                </a:solidFill>
                <a:cs typeface="B Titr" pitchFamily="2" charset="-78"/>
              </a:rPr>
            </a:br>
            <a:endParaRPr lang="fa-IR" sz="27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5995988" y="173038"/>
            <a:ext cx="952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a-IR" altLang="en-US" sz="1800" b="1">
                <a:solidFill>
                  <a:schemeClr val="bg1"/>
                </a:solidFill>
                <a:latin typeface="Lucida Sans Unicode" panose="020B0602030504020204" pitchFamily="34" charset="0"/>
                <a:cs typeface="B Nazanin" panose="00000400000000000000" pitchFamily="2" charset="-78"/>
              </a:rPr>
              <a:t>به نام خدا</a:t>
            </a:r>
            <a:endParaRPr lang="en-US" altLang="en-US" sz="1800" b="1">
              <a:solidFill>
                <a:schemeClr val="bg1"/>
              </a:solidFill>
              <a:latin typeface="Lucida Sans Unicode" panose="020B0602030504020204" pitchFamily="34" charset="0"/>
              <a:cs typeface="Arial" panose="020B0604020202020204" pitchFamily="34" charset="0"/>
            </a:endParaRPr>
          </a:p>
        </p:txBody>
      </p:sp>
      <p:pic>
        <p:nvPicPr>
          <p:cNvPr id="7172" name="Picture 3" descr="Icon&#10;&#10;Description automatically generat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2852738"/>
            <a:ext cx="1358900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5219700" y="4437063"/>
            <a:ext cx="45942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r>
              <a:rPr lang="fa-IR" altLang="en-US">
                <a:cs typeface="B Titr" panose="00000700000000000000" pitchFamily="2" charset="-78"/>
              </a:rPr>
              <a:t>پارک علم و فناوری سلامت </a:t>
            </a:r>
          </a:p>
          <a:p>
            <a:r>
              <a:rPr lang="fa-IR" altLang="en-US">
                <a:cs typeface="B Titr" panose="00000700000000000000" pitchFamily="2" charset="-78"/>
              </a:rPr>
              <a:t>دانشگاه علوم پزشکی تهران</a:t>
            </a:r>
            <a:endParaRPr lang="en-US" alt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 txBox="1">
            <a:spLocks/>
          </p:cNvSpPr>
          <p:nvPr/>
        </p:nvSpPr>
        <p:spPr bwMode="auto">
          <a:xfrm>
            <a:off x="1835150" y="6350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مستندات محصول</a:t>
            </a: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>
          <a:xfrm>
            <a:off x="1560513" y="1125538"/>
            <a:ext cx="6777037" cy="4751387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مجوزها، عکس محصول، عکس از خط تولید محصول:</a:t>
            </a:r>
          </a:p>
          <a:p>
            <a:pPr algn="r" rtl="1">
              <a:lnSpc>
                <a:spcPct val="150000"/>
              </a:lnSpc>
            </a:pPr>
            <a:endParaRPr lang="en-US" altLang="en-US" sz="2800" b="1" smtClean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07504" y="1340768"/>
            <a:ext cx="8065235" cy="153373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258067" rtl="1">
              <a:lnSpc>
                <a:spcPct val="150000"/>
              </a:lnSpc>
              <a:spcAft>
                <a:spcPts val="889"/>
              </a:spcAft>
              <a:defRPr/>
            </a:pPr>
            <a:endParaRPr lang="fa-IR" altLang="en-US" sz="1693" spc="37" dirty="0">
              <a:ln w="0"/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Zar" panose="00000400000000000000" pitchFamily="2" charset="-78"/>
            </a:endParaRPr>
          </a:p>
          <a:p>
            <a:pPr marL="285750" indent="-285750" algn="r" defTabSz="258067" rtl="1">
              <a:lnSpc>
                <a:spcPct val="10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زمینه فعالیت:</a:t>
            </a:r>
            <a:endParaRPr lang="fa-IR" altLang="en-US" sz="1500" b="1" spc="37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  <a:p>
            <a:pPr marL="285750" indent="-285750" algn="r" defTabSz="258067" rtl="1">
              <a:lnSpc>
                <a:spcPct val="10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محصولات کلیدی:</a:t>
            </a:r>
            <a:endParaRPr lang="fa-IR" altLang="en-US" sz="1693" b="1" spc="37" dirty="0">
              <a:ln w="0"/>
              <a:solidFill>
                <a:srgbClr val="C0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  <a:p>
            <a:pPr marL="285750" indent="-285750" algn="r" defTabSz="258067" rtl="1">
              <a:lnSpc>
                <a:spcPct val="15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وضعیت دانش بنیانی</a:t>
            </a:r>
            <a:r>
              <a:rPr lang="fa-IR" altLang="en-US" sz="1693" b="1" spc="37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: بله□           خیر□</a:t>
            </a:r>
          </a:p>
          <a:p>
            <a:pPr marL="285750" indent="-285750" algn="r" defTabSz="258067" rtl="1">
              <a:lnSpc>
                <a:spcPct val="150000"/>
              </a:lnSpc>
              <a:spcAft>
                <a:spcPts val="889"/>
              </a:spcAft>
              <a:buFont typeface="Arial" panose="020B0604020202020204" pitchFamily="34" charset="0"/>
              <a:buChar char="•"/>
              <a:defRPr/>
            </a:pPr>
            <a:r>
              <a:rPr lang="fa-IR" altLang="en-US" sz="1693" b="1" spc="37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متراژ </a:t>
            </a:r>
            <a:r>
              <a:rPr lang="fa-IR" altLang="en-US" sz="1693" b="1" spc="37" dirty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مورد نیاز</a:t>
            </a:r>
            <a:r>
              <a:rPr lang="fa-IR" altLang="en-US" sz="1693" b="1" spc="37" dirty="0" smtClean="0">
                <a:ln w="0"/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IranNastaliq" panose="02020505000000020003" pitchFamily="18" charset="0"/>
                <a:cs typeface="B Nazanin" panose="00000700000000000000" pitchFamily="2" charset="-78"/>
              </a:rPr>
              <a:t>:</a:t>
            </a:r>
            <a:endParaRPr lang="fa-IR" altLang="en-US" sz="1693" b="1" spc="37" dirty="0">
              <a:ln w="0"/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IranNastaliq" panose="02020505000000020003" pitchFamily="18" charset="0"/>
              <a:cs typeface="B Nazanin" panose="00000700000000000000" pitchFamily="2" charset="-78"/>
            </a:endParaRPr>
          </a:p>
        </p:txBody>
      </p:sp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5292725" y="44450"/>
            <a:ext cx="2374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Lucida Sans Unicode" panose="020B0602030504020204" pitchFamily="34" charset="0"/>
                <a:cs typeface="Arial" panose="020B0604020202020204" pitchFamily="34" charset="0"/>
              </a:defRPr>
            </a:lvl9pPr>
          </a:lstStyle>
          <a:p>
            <a:pPr algn="ctr" rtl="1"/>
            <a:r>
              <a:rPr lang="fa-IR" altLang="en-US" sz="2400">
                <a:solidFill>
                  <a:schemeClr val="bg1"/>
                </a:solidFill>
                <a:cs typeface="B Titr" panose="00000700000000000000" pitchFamily="2" charset="-78"/>
              </a:rPr>
              <a:t>نام شرکت</a:t>
            </a:r>
            <a:endParaRPr lang="en-US" altLang="en-US" sz="240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63688" y="3429000"/>
          <a:ext cx="6057900" cy="140208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00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سال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ميزان گردش مالي (</a:t>
                      </a: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م.ر.</a:t>
                      </a:r>
                      <a:r>
                        <a:rPr lang="ar-SA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)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1400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1401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b="1" kern="1200" spc="49" dirty="0">
                          <a:ln w="0"/>
                          <a:solidFill>
                            <a:schemeClr val="tx1"/>
                          </a:solidFill>
                          <a:effectLst>
                            <a:innerShdw blurRad="63500" dist="50800" dir="13500000">
                              <a:srgbClr val="000000">
                                <a:alpha val="50000"/>
                              </a:srgbClr>
                            </a:innerShdw>
                          </a:effectLst>
                          <a:latin typeface="IranNastaliq" panose="02020505000000020003" pitchFamily="18" charset="0"/>
                          <a:ea typeface="+mj-ea"/>
                          <a:cs typeface="B Nazanin" panose="00000700000000000000" pitchFamily="2" charset="-78"/>
                        </a:rPr>
                        <a:t>1402</a:t>
                      </a: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kern="1200" spc="49" dirty="0">
                        <a:ln w="0"/>
                        <a:solidFill>
                          <a:schemeClr val="tx1"/>
                        </a:solidFill>
                        <a:effectLst>
                          <a:innerShdw blurRad="63500" dist="50800" dir="13500000">
                            <a:srgbClr val="000000">
                              <a:alpha val="50000"/>
                            </a:srgbClr>
                          </a:innerShdw>
                        </a:effectLst>
                        <a:latin typeface="IranNastaliq" panose="02020505000000020003" pitchFamily="18" charset="0"/>
                        <a:ea typeface="+mj-ea"/>
                        <a:cs typeface="B Nazanin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 txBox="1">
            <a:spLocks/>
          </p:cNvSpPr>
          <p:nvPr/>
        </p:nvSpPr>
        <p:spPr bwMode="auto">
          <a:xfrm>
            <a:off x="-323850" y="0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معرفی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55650" y="1125538"/>
          <a:ext cx="7708900" cy="5099050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10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7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3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84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07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7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6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11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261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24768">
                <a:tc gridSpan="11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اعضای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هیئت مدیره و سهامداران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نام و نام خانوادگي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سمت در شرکت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4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سطح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تحصیلات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رشته تحصیلی</a:t>
                      </a: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میزان</a:t>
                      </a:r>
                      <a:r>
                        <a:rPr lang="fa-IR" sz="1600" b="1" i="0" u="none" strike="noStrik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cs typeface="B Nazanin" panose="00000400000000000000" pitchFamily="2" charset="-78"/>
                        </a:rPr>
                        <a:t> سهام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دارای حق امضا</a:t>
                      </a: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مدیرعامل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795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رئیس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01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نایب رئیس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بازرس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عضو هیئت مدیره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66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سایر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768">
                <a:tc gridSpan="10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حقوقی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endParaRPr lang="fa-IR" sz="14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955">
                <a:tc gridSpan="4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نوع شرکت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تاریخ ثبت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کد اقتصادی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شماره ثبت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سرمایه ثبتی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188">
                <a:tc gridSpan="4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46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نشانی قانونی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en-US" sz="14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4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92017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نشانی کارخانه/محل استقرار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 txBox="1">
            <a:spLocks/>
          </p:cNvSpPr>
          <p:nvPr/>
        </p:nvSpPr>
        <p:spPr bwMode="auto">
          <a:xfrm>
            <a:off x="0" y="-33338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عملکرد مالی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188" y="1196975"/>
          <a:ext cx="7921625" cy="2259013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7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9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1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87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928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5093"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تسهیلات دریافتی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محل دریافت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مبلغ (میلیون ريال)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تعهدات باقی مانده (میلیون ريال)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تاریخ عقد قرارداد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252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13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11188" y="3644900"/>
          <a:ext cx="7921625" cy="131762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78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4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5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79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24915">
                <a:tc gridSpan="6"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گردش مالی 3 سال اخیر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بر مبنای اظهارنامه رسمی </a:t>
                      </a:r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(میلیون ريال)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 err="1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سال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گردش کل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فروش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صادرات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سود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177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 txBox="1">
            <a:spLocks/>
          </p:cNvSpPr>
          <p:nvPr/>
        </p:nvSpPr>
        <p:spPr bwMode="auto">
          <a:xfrm>
            <a:off x="4932363" y="-1588"/>
            <a:ext cx="3370262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خلاصه طرح</a:t>
            </a:r>
            <a:endParaRPr lang="en-US" altLang="en-US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16013" y="908050"/>
          <a:ext cx="7413625" cy="5270500"/>
        </p:xfrm>
        <a:graphic>
          <a:graphicData uri="http://schemas.openxmlformats.org/drawingml/2006/table">
            <a:tbl>
              <a:tblPr rtl="1"/>
              <a:tblGrid>
                <a:gridCol w="3019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44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72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شرح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BA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توضیحات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B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متراژ زمین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متراژ زیربنا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0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متراژ اتاق تمیز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72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تعداد محصولات </a:t>
                      </a: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7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ظرفیت تولید عددی یا وزنی محصولات</a:t>
                      </a: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7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برنامه تولید عددی یا وزنی محصولات (سال اول)</a:t>
                      </a: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70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فروش ریالی محصولات (سال اول)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هزینه کل ساخت </a:t>
                      </a:r>
                      <a:r>
                        <a:rPr kumimoji="0" lang="ar-SA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(</a:t>
                      </a: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م.ر.</a:t>
                      </a:r>
                      <a:r>
                        <a:rPr kumimoji="0" lang="ar-SA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7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سرمایه در گردش مورد نیاز سال اول تولید </a:t>
                      </a:r>
                      <a:r>
                        <a:rPr kumimoji="0" lang="ar-SA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(</a:t>
                      </a: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م.ر.</a:t>
                      </a:r>
                      <a:r>
                        <a:rPr kumimoji="0" lang="ar-SA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23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سهم آورده متقاضی از کل هزینه‌های برآورد شده (</a:t>
                      </a:r>
                      <a:r>
                        <a:rPr kumimoji="0" lang="fa-IR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م.ر.</a:t>
                      </a:r>
                      <a:r>
                        <a:rPr kumimoji="0" lang="ar-SA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Nazanin" panose="00000700000000000000" pitchFamily="2" charset="-78"/>
                        </a:rPr>
                        <a:t>)</a:t>
                      </a:r>
                      <a:endParaRPr kumimoji="0" 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68584" marR="6858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BD5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20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6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2" panose="05020102010507070707" pitchFamily="18" charset="2"/>
                        <a:defRPr sz="1400">
                          <a:solidFill>
                            <a:schemeClr val="tx2"/>
                          </a:solidFill>
                          <a:latin typeface="Century Gothic" panose="020B0502020202020204" pitchFamily="34" charset="0"/>
                          <a:cs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Nazanin" panose="00000700000000000000" pitchFamily="2" charset="-78"/>
                      </a:endParaRPr>
                    </a:p>
                  </a:txBody>
                  <a:tcPr marL="53362" marR="53362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F1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 txBox="1">
            <a:spLocks/>
          </p:cNvSpPr>
          <p:nvPr/>
        </p:nvSpPr>
        <p:spPr bwMode="auto">
          <a:xfrm>
            <a:off x="0" y="-33338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معرفی نیروی اجرایی شرکت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188" y="1268413"/>
          <a:ext cx="7921625" cy="2981325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503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59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59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5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5131">
                <a:tc gridSpan="7"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حقیقی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16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نام و نام خانوادگي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>
                          <a:effectLst/>
                          <a:cs typeface="B Nazanin" panose="00000400000000000000" pitchFamily="2" charset="-78"/>
                        </a:rPr>
                        <a:t>سمت در شرکت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تحصيلات/ تخصص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سابقه فعالیت در صنعت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نوع استخدام</a:t>
                      </a: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سابقه استخدام در شرکت</a:t>
                      </a: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7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73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28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1" i="0" u="none" strike="noStrike" dirty="0">
                        <a:solidFill>
                          <a:srgbClr val="833C0C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4362" marR="4362" marT="43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 txBox="1">
            <a:spLocks/>
          </p:cNvSpPr>
          <p:nvPr/>
        </p:nvSpPr>
        <p:spPr bwMode="auto">
          <a:xfrm>
            <a:off x="0" y="-33338"/>
            <a:ext cx="8229600" cy="107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معرفی امکانات موجود شرکت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>
              <a:cs typeface="Tahoma" panose="020B060403050404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5650" y="692150"/>
          <a:ext cx="7775575" cy="542448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6303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1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9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4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5059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رديف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نام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متراژ/مقدار</a:t>
                      </a: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ارزش (میلیون ریال)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u="none" strike="noStrike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فضای اداری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فضای آزمایشگاهی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فضای تولیدی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تجهیزات آزمایشگاهی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تجهیزات تولید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1006"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r>
                        <a:rPr lang="fa-I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1" fontAlgn="ctr">
                        <a:lnSpc>
                          <a:spcPct val="150000"/>
                        </a:lnSpc>
                      </a:pP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>
                        <a:lnSpc>
                          <a:spcPct val="150000"/>
                        </a:lnSpc>
                      </a:pP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6355">
                <a:tc gridSpan="3"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>
                          <a:effectLst/>
                          <a:cs typeface="B Nazanin" panose="00000400000000000000" pitchFamily="2" charset="-78"/>
                        </a:rPr>
                        <a:t>جمع کل (میلیون ریال)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000" b="1" u="none" strike="noStrike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3300" marR="3300" marT="33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 txBox="1">
            <a:spLocks/>
          </p:cNvSpPr>
          <p:nvPr/>
        </p:nvSpPr>
        <p:spPr bwMode="auto">
          <a:xfrm>
            <a:off x="3203575" y="-34925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2000">
                <a:solidFill>
                  <a:schemeClr val="bg1"/>
                </a:solidFill>
                <a:cs typeface="B Titr" panose="00000700000000000000" pitchFamily="2" charset="-78"/>
              </a:rPr>
              <a:t>مشخصات محصولات هدف </a:t>
            </a:r>
          </a:p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 sz="1600">
                <a:solidFill>
                  <a:schemeClr val="bg1"/>
                </a:solidFill>
                <a:cs typeface="B Titr" panose="00000700000000000000" pitchFamily="2" charset="-78"/>
              </a:rPr>
              <a:t>(فعلی و در حال توسعه)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7388" y="974725"/>
          <a:ext cx="7769225" cy="4908550"/>
        </p:xfrm>
        <a:graphic>
          <a:graphicData uri="http://schemas.openxmlformats.org/drawingml/2006/table">
            <a:tbl>
              <a:tblPr rtl="1"/>
              <a:tblGrid>
                <a:gridCol w="292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45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61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43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05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905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4108">
                <a:tc gridSpan="9">
                  <a:txBody>
                    <a:bodyPr/>
                    <a:lstStyle/>
                    <a:p>
                      <a:pPr algn="ctr" rtl="1" fontAlgn="ctr"/>
                      <a:r>
                        <a:rPr lang="fa-I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پیش بینی </a:t>
                      </a:r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میزان کالاهای</a:t>
                      </a:r>
                      <a:r>
                        <a:rPr lang="fa-IR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تولیدی یا تعداد خدمت قابل ارائه و درآمد حاصل از آن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1" marB="0"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1" marR="5821" marT="58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رديف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نام محصول/ خدمت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قیمت فروش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ظرفیت تولید سالانه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فروش سالانه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تقاضای بازار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وضعیت دانش بنیانی</a:t>
                      </a:r>
                      <a:r>
                        <a:rPr lang="fa-IR" sz="1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 محصول</a:t>
                      </a:r>
                      <a:endParaRPr lang="fa-I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B Nazanin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میزان صادرات (دلار)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fontAlgn="ctr" latinLnBrk="0" hangingPunct="1"/>
                      <a:r>
                        <a:rPr lang="fa-I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B Nazanin"/>
                          <a:ea typeface="+mn-ea"/>
                          <a:cs typeface="B Nazanin" panose="00000400000000000000" pitchFamily="2" charset="-78"/>
                        </a:rPr>
                        <a:t>سطح آمادگی فناوری*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803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870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9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286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10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755">
                <a:tc gridSpan="5"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مجموع فروش</a:t>
                      </a:r>
                      <a:r>
                        <a:rPr lang="fa-IR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(م.ر.)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 </a:t>
                      </a: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20" marR="5820" marT="582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61950" y="6021388"/>
            <a:ext cx="9432925" cy="720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ct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  <a:defRPr/>
            </a:pPr>
            <a:r>
              <a:rPr lang="fa-I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* سطح آمادگی فناوری (</a:t>
            </a:r>
            <a:r>
              <a:rPr lang="en-US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TRL</a:t>
            </a:r>
            <a:r>
              <a:rPr lang="fa-IR" alt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): </a:t>
            </a:r>
            <a:r>
              <a:rPr lang="fa-IR" altLang="en-US" sz="16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rPr>
              <a:t>فاز مطالعه، فاز نمونه سازی، فاز تولید پایلوت، فاز اخذ مجوز فروش، تجاری شده </a:t>
            </a:r>
            <a:endParaRPr lang="fa-IR" altLang="en-US" sz="1200" dirty="0">
              <a:solidFill>
                <a:schemeClr val="tx1">
                  <a:lumMod val="95000"/>
                  <a:lumOff val="5000"/>
                </a:schemeClr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 txBox="1">
            <a:spLocks/>
          </p:cNvSpPr>
          <p:nvPr/>
        </p:nvSpPr>
        <p:spPr bwMode="auto">
          <a:xfrm>
            <a:off x="1835150" y="6350"/>
            <a:ext cx="6337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0795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4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1pPr>
            <a:lvl2pPr marL="620713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2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2pPr>
            <a:lvl3pPr marL="858838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20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4pPr>
            <a:lvl5pPr marL="1371600" indent="-228600">
              <a:spcBef>
                <a:spcPct val="20000"/>
              </a:spcBef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5pPr>
            <a:lvl6pPr marL="1828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6pPr>
            <a:lvl7pPr marL="2286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7pPr>
            <a:lvl8pPr marL="2743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8pPr>
            <a:lvl9pPr marL="32004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6000"/>
              <a:buFont typeface="Wingdings 2" panose="05020102010507070707" pitchFamily="18" charset="2"/>
              <a:buChar char=""/>
              <a:defRPr sz="1600">
                <a:solidFill>
                  <a:schemeClr val="tx2"/>
                </a:solidFill>
                <a:latin typeface="Century Gothic" panose="020B0502020202020204" pitchFamily="34" charset="0"/>
                <a:cs typeface="Tahoma" panose="020B0604030504040204" pitchFamily="34" charset="0"/>
              </a:defRPr>
            </a:lvl9pPr>
          </a:lstStyle>
          <a:p>
            <a:pPr algn="r" rtl="1" eaLnBrk="1" hangingPunct="1">
              <a:spcBef>
                <a:spcPts val="400"/>
              </a:spcBef>
              <a:buSzPct val="68000"/>
              <a:buFont typeface="Wingdings 3" panose="05040102010807070707" pitchFamily="18" charset="2"/>
              <a:buNone/>
            </a:pPr>
            <a:r>
              <a:rPr lang="fa-IR" altLang="en-US">
                <a:solidFill>
                  <a:schemeClr val="bg1"/>
                </a:solidFill>
                <a:cs typeface="B Titr" panose="00000700000000000000" pitchFamily="2" charset="-78"/>
              </a:rPr>
              <a:t>معرفی محصول1</a:t>
            </a:r>
          </a:p>
        </p:txBody>
      </p:sp>
      <p:sp>
        <p:nvSpPr>
          <p:cNvPr id="15363" name="Content Placeholder 1"/>
          <p:cNvSpPr>
            <a:spLocks noGrp="1"/>
          </p:cNvSpPr>
          <p:nvPr>
            <p:ph idx="1"/>
          </p:nvPr>
        </p:nvSpPr>
        <p:spPr>
          <a:xfrm>
            <a:off x="1614488" y="727075"/>
            <a:ext cx="6777037" cy="4751388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نام محصول: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کاربرد محصول: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سال اخذ مجوز فروش: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مجوز دانش بنیانی: دارد            ندارد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رقیب داخلی: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رقیب خارجی:</a:t>
            </a:r>
            <a:endParaRPr lang="en-US" altLang="en-US" sz="2000" b="1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میزان فروش 3 سال اخیر:</a:t>
            </a:r>
          </a:p>
          <a:p>
            <a:pPr algn="r" rtl="1">
              <a:lnSpc>
                <a:spcPct val="150000"/>
              </a:lnSpc>
            </a:pPr>
            <a:endParaRPr lang="fa-IR" altLang="en-US" sz="2000" b="1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 ظرفیت تولید فعلی (سالانه):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میزان تقاضای بازار:</a:t>
            </a:r>
          </a:p>
          <a:p>
            <a:pPr algn="r" rtl="1">
              <a:lnSpc>
                <a:spcPct val="150000"/>
              </a:lnSpc>
            </a:pPr>
            <a:r>
              <a:rPr lang="fa-IR" altLang="en-US" sz="2000" b="1" smtClean="0">
                <a:solidFill>
                  <a:srgbClr val="000000"/>
                </a:solidFill>
                <a:cs typeface="B Nazanin" panose="00000400000000000000" pitchFamily="2" charset="-78"/>
              </a:rPr>
              <a:t>ظرفیت پیش بینی شده تولید در سایت جدید:</a:t>
            </a:r>
          </a:p>
          <a:p>
            <a:pPr algn="r" rtl="1">
              <a:lnSpc>
                <a:spcPct val="150000"/>
              </a:lnSpc>
            </a:pPr>
            <a:endParaRPr lang="en-US" altLang="en-US" sz="2800" b="1" smtClean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80063" y="242093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00563" y="2420938"/>
            <a:ext cx="215900" cy="2159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27088" y="4292600"/>
          <a:ext cx="5761037" cy="7635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8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7231"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1401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1400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1399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سال</a:t>
                      </a:r>
                      <a:endParaRPr lang="en-US" sz="20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57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7" marR="91437" marT="45834" marB="45834"/>
                </a:tc>
                <a:tc>
                  <a:txBody>
                    <a:bodyPr/>
                    <a:lstStyle/>
                    <a:p>
                      <a:r>
                        <a:rPr lang="fa-IR" sz="11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B Nazanin" panose="00000700000000000000" pitchFamily="2" charset="-78"/>
                        </a:rPr>
                        <a:t>میزان فروش (میلیون ریال)</a:t>
                      </a:r>
                      <a:endParaRPr lang="en-US" sz="1100" b="1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B Nazanin" panose="00000700000000000000" pitchFamily="2" charset="-78"/>
                      </a:endParaRPr>
                    </a:p>
                  </a:txBody>
                  <a:tcPr marL="91437" marR="91437" marT="45834" marB="4583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PTUMS_SLD_REQ_ACP_ِSS09_3.ppt [Compatibility Mode]" id="{84B9A7F3-AA68-4A1F-995B-62A06ADAA01D}" vid="{E4C90C27-5E77-471E-8A5C-026BB5E770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STPTUMS_SLD_REQ_ACP_ِSS09_3</Template>
  <TotalTime>0</TotalTime>
  <Words>471</Words>
  <Application>Microsoft Office PowerPoint</Application>
  <PresentationFormat>On-screen Show (4:3)</PresentationFormat>
  <Paragraphs>281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3" baseType="lpstr">
      <vt:lpstr>Arial</vt:lpstr>
      <vt:lpstr>B Nazanin</vt:lpstr>
      <vt:lpstr>B Titr</vt:lpstr>
      <vt:lpstr>B Zar</vt:lpstr>
      <vt:lpstr>Calibri</vt:lpstr>
      <vt:lpstr>Century Gothic</vt:lpstr>
      <vt:lpstr>IranNastaliq</vt:lpstr>
      <vt:lpstr>Lucida Sans Unicode</vt:lpstr>
      <vt:lpstr>Tahoma</vt:lpstr>
      <vt:lpstr>Times New Roman</vt:lpstr>
      <vt:lpstr>Wingdings 2</vt:lpstr>
      <vt:lpstr>Wingdings 3</vt:lpstr>
      <vt:lpstr>Austin</vt:lpstr>
      <vt:lpstr>   نام شرکت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نام شرکت   </dc:title>
  <dc:creator>user</dc:creator>
  <cp:lastModifiedBy>user</cp:lastModifiedBy>
  <cp:revision>1</cp:revision>
  <cp:lastPrinted>2023-11-21T07:13:12Z</cp:lastPrinted>
  <dcterms:created xsi:type="dcterms:W3CDTF">2024-01-23T08:56:11Z</dcterms:created>
  <dcterms:modified xsi:type="dcterms:W3CDTF">2024-01-23T08:56:26Z</dcterms:modified>
</cp:coreProperties>
</file>